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0" r:id="rId3"/>
    <p:sldId id="262" r:id="rId4"/>
    <p:sldId id="260" r:id="rId5"/>
    <p:sldId id="264" r:id="rId6"/>
    <p:sldId id="265" r:id="rId7"/>
    <p:sldId id="297" r:id="rId8"/>
    <p:sldId id="269" r:id="rId9"/>
    <p:sldId id="266" r:id="rId10"/>
    <p:sldId id="291" r:id="rId11"/>
    <p:sldId id="294" r:id="rId12"/>
    <p:sldId id="295" r:id="rId13"/>
    <p:sldId id="275" r:id="rId14"/>
    <p:sldId id="289" r:id="rId15"/>
    <p:sldId id="290" r:id="rId16"/>
    <p:sldId id="276" r:id="rId17"/>
    <p:sldId id="277" r:id="rId18"/>
    <p:sldId id="292" r:id="rId19"/>
    <p:sldId id="278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945" autoAdjust="0"/>
  </p:normalViewPr>
  <p:slideViewPr>
    <p:cSldViewPr>
      <p:cViewPr>
        <p:scale>
          <a:sx n="60" d="100"/>
          <a:sy n="60" d="100"/>
        </p:scale>
        <p:origin x="-78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34F28-6490-45C8-8016-9991B3D7B159}" type="datetimeFigureOut">
              <a:rPr lang="ru-RU" smtClean="0"/>
              <a:pPr/>
              <a:t>20.03.2009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87C1F-8778-4571-9E1D-9B39A2473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74;&#1083;&#1072;&#1076;&#1080;&#1084;&#1080;&#1088;&#1086;&#1074;&#1072;\&#1056;&#1072;&#1073;&#1086;&#1095;&#1080;&#1081;%20&#1089;&#1090;&#1086;&#1083;\&#1040;&#1058;&#1045;&#1057;&#1058;&#1040;&#1062;&#1048;&#1071;%20&#1059;&#1056;&#1054;&#1050;%20&#1054;&#1058;&#1063;&#1045;&#1058;\&#1072;&#1090;-&#1103;%20&#1091;&#1088;&#1086;&#1082;%20&#1086;&#1090;&#1095;&#1077;&#1090;\ch08_37_05.wmv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7276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1285860"/>
            <a:ext cx="6929486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Добрый день!</a:t>
            </a:r>
            <a:endParaRPr lang="ru-RU" sz="8800" dirty="0">
              <a:solidFill>
                <a:schemeClr val="tx1"/>
              </a:solidFill>
            </a:endParaRPr>
          </a:p>
        </p:txBody>
      </p:sp>
      <p:pic>
        <p:nvPicPr>
          <p:cNvPr id="7" name="Picture 4" descr="PE0316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071810"/>
            <a:ext cx="2782377" cy="2934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685800" y="1524000"/>
            <a:ext cx="8077200" cy="3810000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  <a:effectLst>
            <a:softEdge rad="127000"/>
          </a:effectLst>
          <a:scene3d>
            <a:camera prst="orthographicFront"/>
            <a:lightRig rig="balanced" dir="t"/>
          </a:scene3d>
          <a:sp3d extrusionH="12700" contourW="12700" prstMaterial="metal">
            <a:bevelT w="209550" h="127000" prst="slope"/>
            <a:bevelB w="25400"/>
            <a:contourClr>
              <a:schemeClr val="accent5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858294" y="3390107"/>
            <a:ext cx="3581400" cy="1588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6" idx="2"/>
            <a:endCxn id="6" idx="6"/>
          </p:cNvCxnSpPr>
          <p:nvPr/>
        </p:nvCxnSpPr>
        <p:spPr>
          <a:xfrm rot="10800000" flipH="1">
            <a:off x="685800" y="3429000"/>
            <a:ext cx="8077200" cy="1588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762000" y="3276600"/>
            <a:ext cx="228600" cy="266700"/>
          </a:xfrm>
          <a:prstGeom prst="ellipse">
            <a:avLst/>
          </a:prstGeom>
          <a:solidFill>
            <a:srgbClr val="7030A0"/>
          </a:solidFill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495800" y="1524000"/>
            <a:ext cx="228600" cy="2667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572000" y="5029200"/>
            <a:ext cx="228600" cy="26670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762000" y="3276600"/>
            <a:ext cx="228600" cy="2667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572000" y="5029200"/>
            <a:ext cx="228600" cy="2667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428604"/>
            <a:ext cx="535785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Гимнастика для глаз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C -0.14392 -2.59259E-6 -0.26319 -0.05625 -0.26319 -0.12523 C -0.26319 -0.20694 -0.13038 -0.23611 -0.05122 -0.24838 L 0.05347 -0.26157 C 0.13264 -0.27407 0.26285 -0.30532 0.26285 -0.39722 C 0.26285 -0.45602 0.14531 -0.52315 5.55556E-7 -0.52315 C -0.14392 -0.52315 -0.26319 -0.45602 -0.26319 -0.39722 C -0.26319 -0.30532 -0.13038 -0.27407 -0.05122 -0.26157 L 0.05347 -0.24838 C 0.13264 -0.23611 0.26285 -0.20694 0.26285 -0.12523 C 0.26285 -0.05625 0.14531 -2.59259E-6 5.55556E-7 -2.59259E-6 Z " pathEditMode="relative" rAng="10800000" ptsTypes="ffFffffFfff">
                                      <p:cBhvr>
                                        <p:cTn id="10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5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500"/>
                            </p:stCondLst>
                            <p:childTnLst>
                              <p:par>
                                <p:cTn id="20" presetID="26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088 C -3.33333E-6 0.09283 0.09028 0.17963 0.20087 0.17963 C 0.33143 0.17963 0.3783 0.08426 0.39809 0.02685 L 0.41875 -0.04954 C 0.43872 -0.10602 0.48855 -0.20116 0.63577 -0.20116 C 0.73021 -0.20116 0.8375 -0.11574 0.8375 -0.01088 C 0.8375 0.09283 0.73021 0.17963 0.63577 0.17963 C 0.48855 0.17963 0.43872 0.08426 0.41875 0.02685 L 0.39809 -0.04954 C 0.3783 -0.10602 0.33143 -0.20116 0.20087 -0.20116 C 0.09028 -0.20116 -3.33333E-6 -0.11574 -3.33333E-6 -0.01088 Z " pathEditMode="relative" rAng="0" ptsTypes="ffFffffFfff">
                                      <p:cBhvr>
                                        <p:cTn id="21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15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500"/>
                            </p:stCondLst>
                            <p:childTnLst>
                              <p:par>
                                <p:cTn id="31" presetID="0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C 0 -0.01088 0.84531 1.48148E-6 0.84549 1.48148E-6 C 0.84583 1.48148E-6 0 1.48148E-6 0 -0.01088 Z " pathEditMode="relative" rAng="0" ptsTypes="aaa">
                                      <p:cBhvr>
                                        <p:cTn id="32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500"/>
                            </p:stCondLst>
                            <p:childTnLst>
                              <p:par>
                                <p:cTn id="3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3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3500"/>
                            </p:stCondLst>
                            <p:childTnLst>
                              <p:par>
                                <p:cTn id="42" presetID="0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4.81481E-6 C 0.00261 -4.81481E-6 -0.00607 -0.51898 -0.00034 -0.51898 C 0.00573 -0.51828 -0.00034 -4.81481E-6 0.00261 -4.81481E-6 Z " pathEditMode="relative" rAng="5400000" ptsTypes="aaa">
                                      <p:cBhvr>
                                        <p:cTn id="43" dur="10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3500"/>
                            </p:stCondLst>
                            <p:childTnLst>
                              <p:par>
                                <p:cTn id="4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4500"/>
                            </p:stCondLst>
                            <p:childTnLst>
                              <p:par>
                                <p:cTn id="53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0.2342 3.33333E-6 0.42535 0.11481 0.42535 0.25694 C 0.42535 0.39791 0.2342 0.51389 -2.5E-6 0.51389 C -0.23507 0.51389 -0.42517 0.39791 -0.42517 0.25694 C -0.42517 0.11481 -0.23507 3.33333E-6 -2.5E-6 3.33333E-6 Z " pathEditMode="relative" rAng="0" ptsTypes="fffff">
                                      <p:cBhvr>
                                        <p:cTn id="54" dur="10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4500"/>
                            </p:stCondLst>
                            <p:childTnLst>
                              <p:par>
                                <p:cTn id="5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C 0.2302 3.33333E-6 0.41823 0.11504 0.41823 0.25694 C 0.41823 0.39838 0.2302 0.51389 4.16667E-6 0.51389 C -0.23125 0.51389 -0.41823 0.39838 -0.41823 0.25694 C -0.41823 0.11504 -0.23125 3.33333E-6 4.16667E-6 3.33333E-6 Z " pathEditMode="relative" rAng="0" ptsTypes="fffff">
                                      <p:cBhvr>
                                        <p:cTn id="57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4500"/>
                            </p:stCondLst>
                            <p:childTnLst>
                              <p:par>
                                <p:cTn id="5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42910" y="2000240"/>
            <a:ext cx="72866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Практическая работа</a:t>
            </a:r>
            <a:endParaRPr kumimoji="0" lang="ru-RU" sz="7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14348" y="214290"/>
            <a:ext cx="72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Практическая работа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000108"/>
            <a:ext cx="6000792" cy="314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65.JPG"/>
          <p:cNvPicPr/>
          <p:nvPr/>
        </p:nvPicPr>
        <p:blipFill>
          <a:blip r:embed="rId3" cstate="print">
            <a:lum/>
          </a:blip>
          <a:srcRect l="13157" t="62985" r="77878" b="19905"/>
          <a:stretch>
            <a:fillRect/>
          </a:stretch>
        </p:blipFill>
        <p:spPr>
          <a:xfrm>
            <a:off x="2571736" y="1142984"/>
            <a:ext cx="714380" cy="2357454"/>
          </a:xfrm>
          <a:prstGeom prst="rect">
            <a:avLst/>
          </a:prstGeom>
        </p:spPr>
      </p:pic>
      <p:pic>
        <p:nvPicPr>
          <p:cNvPr id="8" name="Рисунок 7" descr="165.JPG"/>
          <p:cNvPicPr/>
          <p:nvPr/>
        </p:nvPicPr>
        <p:blipFill>
          <a:blip r:embed="rId3" cstate="print">
            <a:lum/>
          </a:blip>
          <a:srcRect l="20513" t="62985" r="64086" b="19602"/>
          <a:stretch>
            <a:fillRect/>
          </a:stretch>
        </p:blipFill>
        <p:spPr>
          <a:xfrm>
            <a:off x="3143240" y="1142984"/>
            <a:ext cx="1357322" cy="2357454"/>
          </a:xfrm>
          <a:prstGeom prst="rect">
            <a:avLst/>
          </a:prstGeom>
        </p:spPr>
      </p:pic>
      <p:pic>
        <p:nvPicPr>
          <p:cNvPr id="9" name="Рисунок 8" descr="165.JPG"/>
          <p:cNvPicPr/>
          <p:nvPr/>
        </p:nvPicPr>
        <p:blipFill>
          <a:blip r:embed="rId3" cstate="print">
            <a:lum/>
          </a:blip>
          <a:srcRect l="34534" t="62985" r="47536" b="19754"/>
          <a:stretch>
            <a:fillRect/>
          </a:stretch>
        </p:blipFill>
        <p:spPr>
          <a:xfrm>
            <a:off x="4643438" y="1142984"/>
            <a:ext cx="1357322" cy="2357454"/>
          </a:xfrm>
          <a:prstGeom prst="rect">
            <a:avLst/>
          </a:prstGeom>
        </p:spPr>
      </p:pic>
      <p:pic>
        <p:nvPicPr>
          <p:cNvPr id="11" name="Рисунок 10" descr="165.JPG"/>
          <p:cNvPicPr/>
          <p:nvPr/>
        </p:nvPicPr>
        <p:blipFill>
          <a:blip r:embed="rId3" cstate="print">
            <a:lum/>
          </a:blip>
          <a:srcRect l="20513" t="62985" r="64086" b="19602"/>
          <a:stretch>
            <a:fillRect/>
          </a:stretch>
        </p:blipFill>
        <p:spPr>
          <a:xfrm>
            <a:off x="5715008" y="1142984"/>
            <a:ext cx="1071570" cy="2357454"/>
          </a:xfrm>
          <a:prstGeom prst="rect">
            <a:avLst/>
          </a:prstGeom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rot="16200000">
            <a:off x="3571869" y="2714619"/>
            <a:ext cx="928694" cy="357191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16200000">
            <a:off x="5929323" y="2714619"/>
            <a:ext cx="1000131" cy="285753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16200000">
            <a:off x="5000628" y="2714620"/>
            <a:ext cx="1000131" cy="285751"/>
          </a:xfrm>
          <a:prstGeom prst="flowChartOnlineStorage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16200000">
            <a:off x="2500299" y="2786057"/>
            <a:ext cx="857256" cy="285753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00298" y="3500438"/>
            <a:ext cx="928694" cy="3571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CuSO</a:t>
            </a:r>
            <a:r>
              <a:rPr kumimoji="0" lang="en-US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3500438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+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3714744" y="3500438"/>
            <a:ext cx="928694" cy="3571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NaOH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4643438" y="3643314"/>
            <a:ext cx="357190" cy="142876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71472" y="4500570"/>
            <a:ext cx="7429552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CuSO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+  2NaOH        =          Cu(OH)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↓  +   Na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lvl="0" fontAlgn="base">
              <a:spcBef>
                <a:spcPct val="0"/>
              </a:spcBef>
            </a:pP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Сульфат               </a:t>
            </a:r>
            <a:r>
              <a:rPr lang="ru-RU" sz="24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Гидроксид</a:t>
            </a: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400" b="1" baseline="-25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Гидроксид</a:t>
            </a: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Сульфат </a:t>
            </a:r>
          </a:p>
          <a:p>
            <a:pPr lvl="0" fontAlgn="base">
              <a:spcBef>
                <a:spcPct val="0"/>
              </a:spcBef>
            </a:pP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меди                      натрия                                        меди                        натрия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28728" y="1000108"/>
            <a:ext cx="928694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№ 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72198" y="4857760"/>
            <a:ext cx="285752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57224" y="214290"/>
            <a:ext cx="72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Практическая работа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000108"/>
            <a:ext cx="6000792" cy="314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65.JPG"/>
          <p:cNvPicPr/>
          <p:nvPr/>
        </p:nvPicPr>
        <p:blipFill>
          <a:blip r:embed="rId3" cstate="print">
            <a:lum/>
          </a:blip>
          <a:srcRect l="13157" t="62985" r="77878" b="19905"/>
          <a:stretch>
            <a:fillRect/>
          </a:stretch>
        </p:blipFill>
        <p:spPr>
          <a:xfrm>
            <a:off x="2571736" y="1142984"/>
            <a:ext cx="714380" cy="2357454"/>
          </a:xfrm>
          <a:prstGeom prst="rect">
            <a:avLst/>
          </a:prstGeom>
        </p:spPr>
      </p:pic>
      <p:pic>
        <p:nvPicPr>
          <p:cNvPr id="8" name="Рисунок 7" descr="165.JPG"/>
          <p:cNvPicPr/>
          <p:nvPr/>
        </p:nvPicPr>
        <p:blipFill>
          <a:blip r:embed="rId3" cstate="print">
            <a:lum/>
          </a:blip>
          <a:srcRect l="20513" t="62985" r="64086" b="19602"/>
          <a:stretch>
            <a:fillRect/>
          </a:stretch>
        </p:blipFill>
        <p:spPr>
          <a:xfrm>
            <a:off x="3143240" y="1142984"/>
            <a:ext cx="1357322" cy="2357454"/>
          </a:xfrm>
          <a:prstGeom prst="rect">
            <a:avLst/>
          </a:prstGeom>
        </p:spPr>
      </p:pic>
      <p:pic>
        <p:nvPicPr>
          <p:cNvPr id="9" name="Рисунок 8" descr="165.JPG"/>
          <p:cNvPicPr/>
          <p:nvPr/>
        </p:nvPicPr>
        <p:blipFill>
          <a:blip r:embed="rId3" cstate="print">
            <a:lum/>
          </a:blip>
          <a:srcRect l="34534" t="62985" r="47536" b="19754"/>
          <a:stretch>
            <a:fillRect/>
          </a:stretch>
        </p:blipFill>
        <p:spPr>
          <a:xfrm>
            <a:off x="4643438" y="1142984"/>
            <a:ext cx="1357322" cy="2357454"/>
          </a:xfrm>
          <a:prstGeom prst="rect">
            <a:avLst/>
          </a:prstGeom>
        </p:spPr>
      </p:pic>
      <p:pic>
        <p:nvPicPr>
          <p:cNvPr id="11" name="Рисунок 10" descr="165.JPG"/>
          <p:cNvPicPr/>
          <p:nvPr/>
        </p:nvPicPr>
        <p:blipFill>
          <a:blip r:embed="rId3" cstate="print">
            <a:lum/>
          </a:blip>
          <a:srcRect l="20513" t="62985" r="64086" b="19602"/>
          <a:stretch>
            <a:fillRect/>
          </a:stretch>
        </p:blipFill>
        <p:spPr>
          <a:xfrm>
            <a:off x="5715008" y="1142984"/>
            <a:ext cx="1071570" cy="2357454"/>
          </a:xfrm>
          <a:prstGeom prst="rect">
            <a:avLst/>
          </a:prstGeom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rot="16200000">
            <a:off x="3571869" y="2714619"/>
            <a:ext cx="928694" cy="357191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16200000">
            <a:off x="5929323" y="2714619"/>
            <a:ext cx="1000131" cy="285753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16200000">
            <a:off x="5000628" y="2714620"/>
            <a:ext cx="1000131" cy="285751"/>
          </a:xfrm>
          <a:prstGeom prst="flowChartOnlineStorage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16200000">
            <a:off x="2500299" y="2786057"/>
            <a:ext cx="857256" cy="285753"/>
          </a:xfrm>
          <a:prstGeom prst="flowChartOnlineStorage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00298" y="3500438"/>
            <a:ext cx="928694" cy="3571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SO</a:t>
            </a:r>
            <a:r>
              <a:rPr kumimoji="0" lang="en-US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4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3500438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+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3714744" y="3500438"/>
            <a:ext cx="928694" cy="3571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BaCl</a:t>
            </a:r>
            <a:r>
              <a:rPr kumimoji="0" lang="en-US" b="1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32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4643438" y="3643314"/>
            <a:ext cx="357190" cy="142876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85786" y="4500570"/>
            <a:ext cx="7429552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K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+    BaCl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     2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KCl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+    BaSO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↓</a:t>
            </a:r>
            <a:endParaRPr lang="en-US" sz="2400" b="1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Сульфат                  хлорид                          Хлорид              Сульфат </a:t>
            </a:r>
          </a:p>
          <a:p>
            <a:pPr lvl="0" fontAlgn="base">
              <a:spcBef>
                <a:spcPct val="0"/>
              </a:spcBef>
            </a:pP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калия                    бария                              калия                 бария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 rot="16200000">
            <a:off x="2464580" y="2750338"/>
            <a:ext cx="928694" cy="285754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428728" y="1000108"/>
            <a:ext cx="100013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№ 2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85786" y="214290"/>
            <a:ext cx="72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Практическая работа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000108"/>
            <a:ext cx="6000792" cy="314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65.JPG"/>
          <p:cNvPicPr/>
          <p:nvPr/>
        </p:nvPicPr>
        <p:blipFill>
          <a:blip r:embed="rId3" cstate="print">
            <a:lum/>
          </a:blip>
          <a:srcRect l="13157" t="62985" r="77878" b="19905"/>
          <a:stretch>
            <a:fillRect/>
          </a:stretch>
        </p:blipFill>
        <p:spPr>
          <a:xfrm>
            <a:off x="2571736" y="1142984"/>
            <a:ext cx="714380" cy="2357454"/>
          </a:xfrm>
          <a:prstGeom prst="rect">
            <a:avLst/>
          </a:prstGeom>
        </p:spPr>
      </p:pic>
      <p:pic>
        <p:nvPicPr>
          <p:cNvPr id="8" name="Рисунок 7" descr="165.JPG"/>
          <p:cNvPicPr/>
          <p:nvPr/>
        </p:nvPicPr>
        <p:blipFill>
          <a:blip r:embed="rId3" cstate="print">
            <a:lum/>
          </a:blip>
          <a:srcRect l="20513" t="62985" r="64086" b="19602"/>
          <a:stretch>
            <a:fillRect/>
          </a:stretch>
        </p:blipFill>
        <p:spPr>
          <a:xfrm>
            <a:off x="3143240" y="1142984"/>
            <a:ext cx="1357322" cy="2357454"/>
          </a:xfrm>
          <a:prstGeom prst="rect">
            <a:avLst/>
          </a:prstGeom>
        </p:spPr>
      </p:pic>
      <p:pic>
        <p:nvPicPr>
          <p:cNvPr id="9" name="Рисунок 8" descr="165.JPG"/>
          <p:cNvPicPr/>
          <p:nvPr/>
        </p:nvPicPr>
        <p:blipFill>
          <a:blip r:embed="rId3" cstate="print">
            <a:lum/>
          </a:blip>
          <a:srcRect l="34534" t="62985" r="47536" b="19754"/>
          <a:stretch>
            <a:fillRect/>
          </a:stretch>
        </p:blipFill>
        <p:spPr>
          <a:xfrm>
            <a:off x="4643438" y="1142984"/>
            <a:ext cx="1357322" cy="2357454"/>
          </a:xfrm>
          <a:prstGeom prst="rect">
            <a:avLst/>
          </a:prstGeom>
        </p:spPr>
      </p:pic>
      <p:pic>
        <p:nvPicPr>
          <p:cNvPr id="11" name="Рисунок 10" descr="165.JPG"/>
          <p:cNvPicPr/>
          <p:nvPr/>
        </p:nvPicPr>
        <p:blipFill>
          <a:blip r:embed="rId3" cstate="print">
            <a:lum/>
          </a:blip>
          <a:srcRect l="20513" t="62985" r="64086" b="19602"/>
          <a:stretch>
            <a:fillRect/>
          </a:stretch>
        </p:blipFill>
        <p:spPr>
          <a:xfrm>
            <a:off x="5715008" y="1142984"/>
            <a:ext cx="1071570" cy="2357454"/>
          </a:xfrm>
          <a:prstGeom prst="rect">
            <a:avLst/>
          </a:prstGeom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rot="16200000">
            <a:off x="3571869" y="2714619"/>
            <a:ext cx="928694" cy="357191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16200000">
            <a:off x="5929323" y="2714619"/>
            <a:ext cx="1000131" cy="285753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16200000">
            <a:off x="5000628" y="2714620"/>
            <a:ext cx="1000131" cy="285751"/>
          </a:xfrm>
          <a:prstGeom prst="flowChartOnlineStorage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16200000">
            <a:off x="2500299" y="2786057"/>
            <a:ext cx="857256" cy="285753"/>
          </a:xfrm>
          <a:prstGeom prst="flowChartOnlineStorage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285984" y="3500438"/>
            <a:ext cx="1143008" cy="6429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3500438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+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3500430" y="3500438"/>
            <a:ext cx="928694" cy="50006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kumimoji="0" lang="ru-RU" sz="20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4643438" y="3643314"/>
            <a:ext cx="357190" cy="142876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4143380"/>
            <a:ext cx="7715304" cy="2071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Na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=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NaNO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↑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Карбонат              Азотная                 Нитрат         Углекислый      Вода</a:t>
            </a: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натрия               кислота                 натрия                 газ </a:t>
            </a:r>
            <a:endPara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en-US" sz="2400" b="1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 rot="16200000">
            <a:off x="2428860" y="2714620"/>
            <a:ext cx="1000132" cy="285752"/>
          </a:xfrm>
          <a:prstGeom prst="flowChartOnlineStorag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428728" y="1000108"/>
            <a:ext cx="1000132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№ 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6357950" y="2643182"/>
            <a:ext cx="71438" cy="71438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286512" y="2143116"/>
            <a:ext cx="71438" cy="71438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510350" y="2795582"/>
            <a:ext cx="71438" cy="71438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357950" y="2285992"/>
            <a:ext cx="71438" cy="71438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929454" y="3571876"/>
            <a:ext cx="500066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+++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57224" y="214290"/>
            <a:ext cx="72866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Практическая работа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285860"/>
            <a:ext cx="6643734" cy="2928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Вывод:  </a:t>
            </a:r>
            <a:r>
              <a:rPr lang="ru-RU" sz="4400" b="1" dirty="0" smtClean="0">
                <a:solidFill>
                  <a:schemeClr val="tx1"/>
                </a:solidFill>
              </a:rPr>
              <a:t>Реакции обмена идут до конца, если в результате их образуется осадок, газ или вода.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85776"/>
            <a:ext cx="9626364" cy="7143776"/>
          </a:xfrm>
          <a:prstGeom prst="rect">
            <a:avLst/>
          </a:prstGeom>
          <a:ln>
            <a:noFill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42910" y="0"/>
            <a:ext cx="7286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Самостоятельная работа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000108"/>
            <a:ext cx="7072362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r>
              <a:rPr lang="en-US" sz="3600" b="1" dirty="0" smtClean="0">
                <a:solidFill>
                  <a:schemeClr val="tx1"/>
                </a:solidFill>
              </a:rPr>
              <a:t>aCO</a:t>
            </a:r>
            <a:r>
              <a:rPr lang="en-US" sz="2400" b="1" dirty="0" smtClean="0">
                <a:solidFill>
                  <a:schemeClr val="tx1"/>
                </a:solidFill>
              </a:rPr>
              <a:t>3</a:t>
            </a:r>
            <a:r>
              <a:rPr lang="en-US" sz="3600" b="1" dirty="0" smtClean="0">
                <a:solidFill>
                  <a:schemeClr val="tx1"/>
                </a:solidFill>
              </a:rPr>
              <a:t> +2HCL =  CaCl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 + H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O + CO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↑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928802"/>
            <a:ext cx="8143932" cy="19288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3CaCl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 + 2H</a:t>
            </a:r>
            <a:r>
              <a:rPr lang="en-US" sz="2400" b="1" dirty="0" smtClean="0">
                <a:solidFill>
                  <a:schemeClr val="tx1"/>
                </a:solidFill>
              </a:rPr>
              <a:t>3</a:t>
            </a:r>
            <a:r>
              <a:rPr lang="en-US" sz="3600" b="1" dirty="0" smtClean="0">
                <a:solidFill>
                  <a:schemeClr val="tx1"/>
                </a:solidFill>
              </a:rPr>
              <a:t>PO</a:t>
            </a:r>
            <a:r>
              <a:rPr lang="en-US" sz="2400" b="1" dirty="0" smtClean="0">
                <a:solidFill>
                  <a:schemeClr val="tx1"/>
                </a:solidFill>
              </a:rPr>
              <a:t>4</a:t>
            </a:r>
            <a:r>
              <a:rPr lang="en-US" sz="3600" b="1" dirty="0" smtClean="0">
                <a:solidFill>
                  <a:schemeClr val="tx1"/>
                </a:solidFill>
              </a:rPr>
              <a:t> = Ca</a:t>
            </a:r>
            <a:r>
              <a:rPr lang="en-US" sz="2400" b="1" dirty="0" smtClean="0">
                <a:solidFill>
                  <a:schemeClr val="tx1"/>
                </a:solidFill>
              </a:rPr>
              <a:t>3</a:t>
            </a:r>
            <a:r>
              <a:rPr lang="en-US" sz="3600" b="1" dirty="0" smtClean="0">
                <a:solidFill>
                  <a:schemeClr val="tx1"/>
                </a:solidFill>
              </a:rPr>
              <a:t>(PO</a:t>
            </a:r>
            <a:r>
              <a:rPr lang="en-US" sz="2400" b="1" dirty="0" smtClean="0">
                <a:solidFill>
                  <a:schemeClr val="tx1"/>
                </a:solidFill>
              </a:rPr>
              <a:t>4</a:t>
            </a:r>
            <a:r>
              <a:rPr lang="en-US" sz="3600" b="1" dirty="0" smtClean="0">
                <a:solidFill>
                  <a:schemeClr val="tx1"/>
                </a:solidFill>
              </a:rPr>
              <a:t>)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dirty="0" smtClean="0">
                <a:solidFill>
                  <a:schemeClr val="tx1"/>
                </a:solidFill>
                <a:latin typeface="Times New Roman"/>
                <a:cs typeface="Times New Roman"/>
              </a:rPr>
              <a:t>↓</a:t>
            </a:r>
            <a:r>
              <a:rPr lang="en-US" sz="3600" b="1" dirty="0" smtClean="0">
                <a:solidFill>
                  <a:schemeClr val="tx1"/>
                </a:solidFill>
              </a:rPr>
              <a:t> + 6HCl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2878" y="3357562"/>
            <a:ext cx="8501122" cy="2143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H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SO</a:t>
            </a:r>
            <a:r>
              <a:rPr lang="en-US" sz="2400" b="1" dirty="0" smtClean="0">
                <a:solidFill>
                  <a:schemeClr val="tx1"/>
                </a:solidFill>
              </a:rPr>
              <a:t>4</a:t>
            </a:r>
            <a:r>
              <a:rPr lang="en-US" sz="3600" b="1" dirty="0" smtClean="0">
                <a:solidFill>
                  <a:schemeClr val="tx1"/>
                </a:solidFill>
              </a:rPr>
              <a:t> + 2NaOH  =  Na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SO</a:t>
            </a:r>
            <a:r>
              <a:rPr lang="en-US" sz="2400" b="1" dirty="0" smtClean="0">
                <a:solidFill>
                  <a:schemeClr val="tx1"/>
                </a:solidFill>
              </a:rPr>
              <a:t>4 </a:t>
            </a:r>
            <a:r>
              <a:rPr lang="en-US" sz="3600" b="1" dirty="0" smtClean="0">
                <a:solidFill>
                  <a:schemeClr val="tx1"/>
                </a:solidFill>
              </a:rPr>
              <a:t>+ 2H</a:t>
            </a:r>
            <a:r>
              <a:rPr lang="en-US" sz="2400" b="1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O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08" y="1397000"/>
          <a:ext cx="7286680" cy="45816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70"/>
                <a:gridCol w="1821670"/>
                <a:gridCol w="1821670"/>
                <a:gridCol w="1821670"/>
              </a:tblGrid>
              <a:tr h="954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Знаю и умею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Могу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объяснить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Нужно повторить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448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 реакции обмена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448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Условия протекания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реакций обмена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448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Составление уравнений реакций обмена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14480" y="214290"/>
            <a:ext cx="550072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Итоги урока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1714488"/>
            <a:ext cx="6786610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задание:   § 32,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«3» упр. 4.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«4»  упр. 3,4.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«5» упр. 3,4,5.</a:t>
            </a:r>
          </a:p>
          <a:p>
            <a:pPr algn="ctr"/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3643314"/>
            <a:ext cx="5715040" cy="1857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Спасибо за урок!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ru-RU" b="1" dirty="0"/>
          </a:p>
          <a:p>
            <a:pPr algn="ctr">
              <a:buFont typeface="Wingdings" pitchFamily="2" charset="2"/>
              <a:buNone/>
            </a:pPr>
            <a:r>
              <a:rPr lang="ru-RU" sz="4400" b="1" dirty="0"/>
              <a:t>Желаю </a:t>
            </a:r>
            <a:r>
              <a:rPr lang="ru-RU" sz="4400" b="1" dirty="0" smtClean="0"/>
              <a:t>удачи</a:t>
            </a:r>
          </a:p>
          <a:p>
            <a:pPr algn="ctr">
              <a:buFont typeface="Wingdings" pitchFamily="2" charset="2"/>
              <a:buNone/>
            </a:pPr>
            <a:r>
              <a:rPr lang="ru-RU" sz="4400" b="1" dirty="0" smtClean="0"/>
              <a:t> </a:t>
            </a:r>
            <a:r>
              <a:rPr lang="ru-RU" sz="4400" b="1" dirty="0"/>
              <a:t>при выполнении </a:t>
            </a:r>
            <a:endParaRPr lang="ru-RU" sz="4400" b="1" dirty="0" smtClean="0"/>
          </a:p>
          <a:p>
            <a:pPr algn="ctr">
              <a:buFont typeface="Wingdings" pitchFamily="2" charset="2"/>
              <a:buNone/>
            </a:pPr>
            <a:r>
              <a:rPr lang="ru-RU" sz="4400" b="1" dirty="0" smtClean="0"/>
              <a:t>домашнего </a:t>
            </a:r>
            <a:r>
              <a:rPr lang="ru-RU" sz="4400" b="1" dirty="0"/>
              <a:t>задания!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15888"/>
            <a:ext cx="9324975" cy="6742112"/>
            <a:chOff x="672" y="144"/>
            <a:chExt cx="4368" cy="4176"/>
          </a:xfrm>
        </p:grpSpPr>
        <p:pic>
          <p:nvPicPr>
            <p:cNvPr id="164869" name="Picture 5" descr="pe01758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84" y="720"/>
              <a:ext cx="1056" cy="1035"/>
            </a:xfrm>
            <a:prstGeom prst="rect">
              <a:avLst/>
            </a:prstGeom>
            <a:noFill/>
          </p:spPr>
        </p:pic>
        <p:pic>
          <p:nvPicPr>
            <p:cNvPr id="164870" name="Picture 6" descr="pe02947_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60" y="2784"/>
              <a:ext cx="839" cy="889"/>
            </a:xfrm>
            <a:prstGeom prst="rect">
              <a:avLst/>
            </a:prstGeom>
            <a:noFill/>
          </p:spPr>
        </p:pic>
        <p:pic>
          <p:nvPicPr>
            <p:cNvPr id="164871" name="Picture 7" descr="bd07226_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2" y="1344"/>
              <a:ext cx="644" cy="912"/>
            </a:xfrm>
            <a:prstGeom prst="rect">
              <a:avLst/>
            </a:prstGeom>
            <a:noFill/>
          </p:spPr>
        </p:pic>
        <p:pic>
          <p:nvPicPr>
            <p:cNvPr id="164872" name="Picture 8" descr="pe01821_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92" y="2688"/>
              <a:ext cx="889" cy="1008"/>
            </a:xfrm>
            <a:prstGeom prst="rect">
              <a:avLst/>
            </a:prstGeom>
            <a:noFill/>
          </p:spPr>
        </p:pic>
        <p:pic>
          <p:nvPicPr>
            <p:cNvPr id="164873" name="Picture 9" descr="pe02654_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352" y="144"/>
              <a:ext cx="1104" cy="1035"/>
            </a:xfrm>
            <a:prstGeom prst="rect">
              <a:avLst/>
            </a:prstGeom>
            <a:noFill/>
          </p:spPr>
        </p:pic>
        <p:pic>
          <p:nvPicPr>
            <p:cNvPr id="164874" name="Picture 10" descr="bd07214_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248" y="240"/>
              <a:ext cx="715" cy="816"/>
            </a:xfrm>
            <a:prstGeom prst="rect">
              <a:avLst/>
            </a:prstGeom>
            <a:noFill/>
          </p:spPr>
        </p:pic>
        <p:pic>
          <p:nvPicPr>
            <p:cNvPr id="164875" name="Picture 11" descr="pe02282_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256" y="3168"/>
              <a:ext cx="1103" cy="115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гори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0"/>
            <a:ext cx="864399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3" descr="f792b8b305aa3e8a9acabc9dc074c96c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000240"/>
            <a:ext cx="2286016" cy="45720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Документы - Ирина\Мои рисунки\парафи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479525" cy="62865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Повторение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000108"/>
            <a:ext cx="49292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r>
              <a:rPr lang="en-US" sz="2800" dirty="0" smtClean="0">
                <a:solidFill>
                  <a:schemeClr val="tx1"/>
                </a:solidFill>
              </a:rPr>
              <a:t>C + O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smtClean="0">
                <a:solidFill>
                  <a:schemeClr val="tx1"/>
                </a:solidFill>
              </a:rPr>
              <a:t>=</a:t>
            </a:r>
            <a:r>
              <a:rPr lang="en-US" sz="2800" smtClean="0">
                <a:solidFill>
                  <a:schemeClr val="tx1"/>
                </a:solidFill>
              </a:rPr>
              <a:t>CO</a:t>
            </a:r>
            <a:r>
              <a:rPr lang="en-US" sz="2800" baseline="-25000" smtClean="0">
                <a:solidFill>
                  <a:schemeClr val="tx1"/>
                </a:solidFill>
              </a:rPr>
              <a:t>2</a:t>
            </a:r>
            <a:r>
              <a:rPr lang="en-US" sz="2800" smtClean="0">
                <a:solidFill>
                  <a:schemeClr val="tx1"/>
                </a:solidFill>
              </a:rPr>
              <a:t>↑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428736"/>
            <a:ext cx="49292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ru-RU" sz="2800" dirty="0" smtClean="0">
                <a:solidFill>
                  <a:schemeClr val="tx1"/>
                </a:solidFill>
              </a:rPr>
              <a:t>2. </a:t>
            </a:r>
            <a:r>
              <a:rPr lang="en-US" sz="2800" dirty="0" smtClean="0">
                <a:solidFill>
                  <a:schemeClr val="tx1"/>
                </a:solidFill>
              </a:rPr>
              <a:t>Fe + CuSO</a:t>
            </a:r>
            <a:r>
              <a:rPr lang="en-US" sz="2000" dirty="0" smtClean="0">
                <a:solidFill>
                  <a:schemeClr val="tx1"/>
                </a:solidFill>
              </a:rPr>
              <a:t>4</a:t>
            </a:r>
            <a:r>
              <a:rPr lang="en-US" sz="2800" dirty="0" smtClean="0">
                <a:solidFill>
                  <a:schemeClr val="tx1"/>
                </a:solidFill>
              </a:rPr>
              <a:t> = Cu + FeSO</a:t>
            </a:r>
            <a:r>
              <a:rPr lang="en-US" sz="2000" dirty="0" smtClean="0">
                <a:solidFill>
                  <a:schemeClr val="tx1"/>
                </a:solidFill>
              </a:rPr>
              <a:t>4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857364"/>
            <a:ext cx="49292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en-US" sz="2800" dirty="0" smtClean="0">
                <a:solidFill>
                  <a:schemeClr val="tx1"/>
                </a:solidFill>
              </a:rPr>
              <a:t>3.   Cu(OH)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 = </a:t>
            </a:r>
            <a:r>
              <a:rPr lang="en-US" sz="2800" dirty="0" err="1" smtClean="0">
                <a:solidFill>
                  <a:schemeClr val="tx1"/>
                </a:solidFill>
              </a:rPr>
              <a:t>CuO</a:t>
            </a:r>
            <a:r>
              <a:rPr lang="en-US" sz="2800" dirty="0" smtClean="0">
                <a:solidFill>
                  <a:schemeClr val="tx1"/>
                </a:solidFill>
              </a:rPr>
              <a:t> + H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O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2285992"/>
            <a:ext cx="49292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en-US" sz="2800" dirty="0" smtClean="0">
                <a:solidFill>
                  <a:schemeClr val="tx1"/>
                </a:solidFill>
              </a:rPr>
              <a:t>4.   P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O</a:t>
            </a:r>
            <a:r>
              <a:rPr lang="en-US" sz="2800" baseline="-25000" dirty="0" smtClean="0">
                <a:solidFill>
                  <a:schemeClr val="tx1"/>
                </a:solidFill>
              </a:rPr>
              <a:t>5</a:t>
            </a:r>
            <a:r>
              <a:rPr lang="en-US" sz="2800" dirty="0" smtClean="0">
                <a:solidFill>
                  <a:schemeClr val="tx1"/>
                </a:solidFill>
              </a:rPr>
              <a:t> + 3H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O = 2H</a:t>
            </a:r>
            <a:r>
              <a:rPr lang="en-US" sz="2800" baseline="-25000" dirty="0" smtClean="0">
                <a:solidFill>
                  <a:schemeClr val="tx1"/>
                </a:solidFill>
              </a:rPr>
              <a:t>3</a:t>
            </a:r>
            <a:r>
              <a:rPr lang="en-US" sz="2800" dirty="0" smtClean="0">
                <a:solidFill>
                  <a:schemeClr val="tx1"/>
                </a:solidFill>
              </a:rPr>
              <a:t>PO</a:t>
            </a:r>
            <a:r>
              <a:rPr lang="en-US" sz="2800" baseline="-25000" dirty="0" smtClean="0">
                <a:solidFill>
                  <a:schemeClr val="tx1"/>
                </a:solidFill>
              </a:rPr>
              <a:t>4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714620"/>
            <a:ext cx="650085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/>
                </a:solidFill>
              </a:rPr>
              <a:t>5.  </a:t>
            </a:r>
            <a:r>
              <a:rPr lang="en-US" sz="2800" dirty="0" err="1" smtClean="0">
                <a:solidFill>
                  <a:schemeClr val="tx1"/>
                </a:solidFill>
              </a:rPr>
              <a:t>NaOH</a:t>
            </a:r>
            <a:r>
              <a:rPr lang="en-US" sz="2800" dirty="0" smtClean="0">
                <a:solidFill>
                  <a:schemeClr val="tx1"/>
                </a:solidFill>
              </a:rPr>
              <a:t> + </a:t>
            </a:r>
            <a:r>
              <a:rPr lang="en-US" sz="2800" dirty="0" err="1" smtClean="0">
                <a:solidFill>
                  <a:schemeClr val="tx1"/>
                </a:solidFill>
              </a:rPr>
              <a:t>HCl</a:t>
            </a:r>
            <a:r>
              <a:rPr lang="en-US" sz="2800" dirty="0" smtClean="0">
                <a:solidFill>
                  <a:schemeClr val="tx1"/>
                </a:solidFill>
              </a:rPr>
              <a:t> = </a:t>
            </a:r>
            <a:r>
              <a:rPr lang="en-US" sz="2800" dirty="0" err="1" smtClean="0">
                <a:solidFill>
                  <a:schemeClr val="tx1"/>
                </a:solidFill>
              </a:rPr>
              <a:t>NaCl</a:t>
            </a:r>
            <a:r>
              <a:rPr lang="en-US" sz="2800" dirty="0" smtClean="0">
                <a:solidFill>
                  <a:schemeClr val="tx1"/>
                </a:solidFill>
              </a:rPr>
              <a:t> + H</a:t>
            </a:r>
            <a:r>
              <a:rPr lang="en-US" sz="2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O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3143248"/>
            <a:ext cx="49292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en-US" sz="2800" dirty="0" smtClean="0">
                <a:solidFill>
                  <a:schemeClr val="tx1"/>
                </a:solidFill>
              </a:rPr>
              <a:t>6.   4Al + 3O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 = 2Al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O</a:t>
            </a:r>
            <a:r>
              <a:rPr lang="en-US" sz="2800" baseline="-25000" dirty="0" smtClean="0">
                <a:solidFill>
                  <a:schemeClr val="tx1"/>
                </a:solidFill>
              </a:rPr>
              <a:t>3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3571876"/>
            <a:ext cx="492922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/>
            <a:r>
              <a:rPr lang="en-US" sz="2800" dirty="0" smtClean="0">
                <a:solidFill>
                  <a:schemeClr val="tx1"/>
                </a:solidFill>
              </a:rPr>
              <a:t>7.  Zn + 2HCl = ZnCL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 + H</a:t>
            </a:r>
            <a:r>
              <a:rPr lang="en-US" sz="2800" baseline="-250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↑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488" y="4143380"/>
            <a:ext cx="2286016" cy="357190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Реакции 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42976" y="5000636"/>
            <a:ext cx="1643074" cy="428628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Соединения </a:t>
            </a:r>
            <a:endParaRPr lang="ru-RU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143240" y="5000636"/>
            <a:ext cx="1643074" cy="428628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Разложения 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3504" y="5000636"/>
            <a:ext cx="1571636" cy="428628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Замещения </a:t>
            </a:r>
            <a:endParaRPr lang="ru-RU" sz="2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42976" y="5715016"/>
            <a:ext cx="1643074" cy="285752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№ 1, 4, 6 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143240" y="5715016"/>
            <a:ext cx="1643074" cy="285752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№   3</a:t>
            </a:r>
            <a:endParaRPr lang="ru-RU" sz="20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143504" y="5715016"/>
            <a:ext cx="1571636" cy="285752"/>
          </a:xfrm>
          <a:prstGeom prst="rect">
            <a:avLst/>
          </a:prstGeom>
          <a:solidFill>
            <a:schemeClr val="accent4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№   2, 7 </a:t>
            </a:r>
            <a:endParaRPr lang="ru-RU" sz="2000" b="1" dirty="0"/>
          </a:p>
        </p:txBody>
      </p:sp>
      <p:cxnSp>
        <p:nvCxnSpPr>
          <p:cNvPr id="27" name="Прямая со стрелкой 26"/>
          <p:cNvCxnSpPr>
            <a:stCxn id="16" idx="2"/>
          </p:cNvCxnSpPr>
          <p:nvPr/>
        </p:nvCxnSpPr>
        <p:spPr>
          <a:xfrm rot="5400000">
            <a:off x="3786182" y="4714884"/>
            <a:ext cx="428628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6" idx="3"/>
          </p:cNvCxnSpPr>
          <p:nvPr/>
        </p:nvCxnSpPr>
        <p:spPr>
          <a:xfrm>
            <a:off x="5143504" y="4321975"/>
            <a:ext cx="785818" cy="607223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6" idx="1"/>
          </p:cNvCxnSpPr>
          <p:nvPr/>
        </p:nvCxnSpPr>
        <p:spPr>
          <a:xfrm rot="10800000" flipV="1">
            <a:off x="1928794" y="4321974"/>
            <a:ext cx="928694" cy="607223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a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057" y="-17648"/>
            <a:ext cx="9265057" cy="6875649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28728" y="1643050"/>
            <a:ext cx="5429288" cy="37862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286124"/>
            <a:ext cx="6786610" cy="264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Задачи  урока: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1. Дать определение реакции обмена.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2.Научиться писать уравнения реакций обмена.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3.  Изучить условия протекания реакции обмена до конца.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785926"/>
            <a:ext cx="7500990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chemeClr val="tx1"/>
                </a:solidFill>
              </a:rPr>
              <a:t> Тема урока</a:t>
            </a:r>
            <a:r>
              <a:rPr lang="ru-RU" sz="3200" dirty="0" smtClean="0">
                <a:solidFill>
                  <a:schemeClr val="tx1"/>
                </a:solidFill>
              </a:rPr>
              <a:t> : </a:t>
            </a:r>
            <a:r>
              <a:rPr lang="ru-RU" sz="4800" b="1" dirty="0" smtClean="0">
                <a:solidFill>
                  <a:schemeClr val="tx1"/>
                </a:solidFill>
              </a:rPr>
              <a:t>Реакции обмена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928670"/>
            <a:ext cx="2286016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20.03.09.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Схема реакции обмена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4343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en-US" b="1" dirty="0" smtClean="0"/>
              <a:t>    </a:t>
            </a:r>
            <a:endParaRPr lang="ru-RU" b="1" dirty="0" smtClean="0"/>
          </a:p>
        </p:txBody>
      </p:sp>
      <p:sp>
        <p:nvSpPr>
          <p:cNvPr id="4" name="Овал 3"/>
          <p:cNvSpPr/>
          <p:nvPr/>
        </p:nvSpPr>
        <p:spPr>
          <a:xfrm>
            <a:off x="304800" y="2438400"/>
            <a:ext cx="914400" cy="9144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914400" y="2438400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14600" y="2514600"/>
            <a:ext cx="914400" cy="914400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24200" y="2514600"/>
            <a:ext cx="914400" cy="914400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876800" y="2514600"/>
            <a:ext cx="914400" cy="914400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638800" y="2514600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315200" y="2514600"/>
            <a:ext cx="914400" cy="9144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924800" y="2514600"/>
            <a:ext cx="914400" cy="914400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люс 12"/>
          <p:cNvSpPr/>
          <p:nvPr/>
        </p:nvSpPr>
        <p:spPr>
          <a:xfrm>
            <a:off x="6705600" y="2743200"/>
            <a:ext cx="533400" cy="457200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люс 13"/>
          <p:cNvSpPr/>
          <p:nvPr/>
        </p:nvSpPr>
        <p:spPr>
          <a:xfrm>
            <a:off x="1905000" y="2743200"/>
            <a:ext cx="533400" cy="457200"/>
          </a:xfrm>
          <a:prstGeom prst="mathPlu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4191000" y="2743200"/>
            <a:ext cx="609600" cy="484188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4071942"/>
            <a:ext cx="8143932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schemeClr val="tx1"/>
                </a:solidFill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</a:rPr>
              <a:t>NaOH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en-US" sz="4400" b="1" dirty="0" smtClean="0">
                <a:solidFill>
                  <a:schemeClr val="tx1"/>
                </a:solidFill>
              </a:rPr>
              <a:t> +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en-US" sz="4400" b="1" dirty="0" smtClean="0">
                <a:solidFill>
                  <a:schemeClr val="tx1"/>
                </a:solidFill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</a:rPr>
              <a:t>HCl</a:t>
            </a:r>
            <a:r>
              <a:rPr lang="ru-RU" sz="4400" b="1" dirty="0" smtClean="0">
                <a:solidFill>
                  <a:schemeClr val="tx1"/>
                </a:solidFill>
              </a:rPr>
              <a:t>      </a:t>
            </a:r>
            <a:r>
              <a:rPr lang="en-US" sz="4400" b="1" dirty="0" smtClean="0">
                <a:solidFill>
                  <a:schemeClr val="tx1"/>
                </a:solidFill>
              </a:rPr>
              <a:t>= </a:t>
            </a:r>
            <a:r>
              <a:rPr lang="ru-RU" sz="4400" b="1" dirty="0" smtClean="0">
                <a:solidFill>
                  <a:schemeClr val="tx1"/>
                </a:solidFill>
              </a:rPr>
              <a:t>   </a:t>
            </a:r>
            <a:r>
              <a:rPr lang="en-US" sz="4400" b="1" dirty="0" err="1" smtClean="0">
                <a:solidFill>
                  <a:schemeClr val="tx1"/>
                </a:solidFill>
              </a:rPr>
              <a:t>NaCl</a:t>
            </a:r>
            <a:r>
              <a:rPr lang="ru-RU" sz="4400" b="1" dirty="0" smtClean="0">
                <a:solidFill>
                  <a:schemeClr val="tx1"/>
                </a:solidFill>
              </a:rPr>
              <a:t>   </a:t>
            </a:r>
            <a:r>
              <a:rPr lang="en-US" sz="4400" b="1" dirty="0" smtClean="0">
                <a:solidFill>
                  <a:schemeClr val="tx1"/>
                </a:solidFill>
              </a:rPr>
              <a:t> + </a:t>
            </a:r>
            <a:r>
              <a:rPr lang="ru-RU" sz="4400" b="1" dirty="0" smtClean="0">
                <a:solidFill>
                  <a:schemeClr val="tx1"/>
                </a:solidFill>
              </a:rPr>
              <a:t>   </a:t>
            </a:r>
            <a:r>
              <a:rPr lang="en-US" sz="4400" b="1" dirty="0" smtClean="0">
                <a:solidFill>
                  <a:schemeClr val="tx1"/>
                </a:solidFill>
              </a:rPr>
              <a:t>H</a:t>
            </a:r>
            <a:r>
              <a:rPr lang="en-US" sz="3600" b="1" dirty="0" smtClean="0">
                <a:solidFill>
                  <a:schemeClr val="tx1"/>
                </a:solidFill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</a:rPr>
              <a:t>O</a:t>
            </a:r>
            <a:endParaRPr lang="ru-RU" sz="4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41276" cy="6858000"/>
          </a:xfrm>
          <a:prstGeom prst="rect">
            <a:avLst/>
          </a:prstGeom>
          <a:ln>
            <a:noFill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571612"/>
          <a:ext cx="7429552" cy="2643206"/>
        </p:xfrm>
        <a:graphic>
          <a:graphicData uri="http://schemas.openxmlformats.org/drawingml/2006/table">
            <a:tbl>
              <a:tblPr/>
              <a:tblGrid>
                <a:gridCol w="7429552"/>
              </a:tblGrid>
              <a:tr h="26432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Реакция обмена </a:t>
                      </a:r>
                      <a:r>
                        <a:rPr lang="ru-RU" sz="2600" b="1" dirty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ru-RU" sz="2600" dirty="0">
                          <a:latin typeface="Times New Roman"/>
                          <a:ea typeface="Times New Roman"/>
                        </a:rPr>
                        <a:t>это реакция в результате </a:t>
                      </a:r>
                      <a:endParaRPr lang="ru-RU" sz="26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6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latin typeface="Times New Roman"/>
                          <a:ea typeface="Times New Roman"/>
                        </a:rPr>
                        <a:t>которой  </a:t>
                      </a:r>
                      <a:r>
                        <a:rPr lang="ru-RU" sz="2600" dirty="0">
                          <a:latin typeface="Times New Roman"/>
                          <a:ea typeface="Times New Roman"/>
                        </a:rPr>
                        <a:t>два </a:t>
                      </a:r>
                      <a:r>
                        <a:rPr lang="ru-RU" sz="26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600" b="1" dirty="0" smtClean="0">
                          <a:latin typeface="Times New Roman"/>
                          <a:ea typeface="Times New Roman"/>
                        </a:rPr>
                        <a:t>…………… </a:t>
                      </a:r>
                      <a:r>
                        <a:rPr lang="ru-RU" sz="2600" dirty="0">
                          <a:latin typeface="Times New Roman"/>
                          <a:ea typeface="Times New Roman"/>
                        </a:rPr>
                        <a:t>вещества </a:t>
                      </a:r>
                      <a:endParaRPr lang="ru-RU" sz="26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6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latin typeface="Times New Roman"/>
                          <a:ea typeface="Times New Roman"/>
                        </a:rPr>
                        <a:t>…………………. </a:t>
                      </a:r>
                      <a:r>
                        <a:rPr lang="ru-RU" sz="2600" b="0" dirty="0"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ru-RU" sz="2600" dirty="0">
                          <a:latin typeface="Times New Roman"/>
                          <a:ea typeface="Times New Roman"/>
                        </a:rPr>
                        <a:t>воими </a:t>
                      </a:r>
                      <a:r>
                        <a:rPr lang="ru-RU" sz="2600" dirty="0" smtClean="0">
                          <a:latin typeface="Times New Roman"/>
                          <a:ea typeface="Times New Roman"/>
                        </a:rPr>
                        <a:t> составными</a:t>
                      </a:r>
                      <a:r>
                        <a:rPr lang="ru-RU" sz="2600" b="1" dirty="0" smtClean="0">
                          <a:latin typeface="Times New Roman"/>
                          <a:ea typeface="Times New Roman"/>
                        </a:rPr>
                        <a:t> …………  . </a:t>
                      </a:r>
                      <a:endParaRPr lang="ru-RU" sz="26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572132" y="4857760"/>
            <a:ext cx="178595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сложных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4857760"/>
            <a:ext cx="2714644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обмениваются,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4857760"/>
            <a:ext cx="185738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частями,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2214554"/>
            <a:ext cx="171451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сложных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857496"/>
            <a:ext cx="2714644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обмениваются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2857496"/>
            <a:ext cx="185738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частями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00034" y="4572008"/>
            <a:ext cx="7339034" cy="928694"/>
            <a:chOff x="304800" y="2438400"/>
            <a:chExt cx="8534400" cy="990600"/>
          </a:xfrm>
        </p:grpSpPr>
        <p:sp>
          <p:nvSpPr>
            <p:cNvPr id="13" name="Овал 12"/>
            <p:cNvSpPr/>
            <p:nvPr/>
          </p:nvSpPr>
          <p:spPr>
            <a:xfrm>
              <a:off x="7924800" y="2514600"/>
              <a:ext cx="914400" cy="9144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4" name="Группа 16"/>
            <p:cNvGrpSpPr/>
            <p:nvPr/>
          </p:nvGrpSpPr>
          <p:grpSpPr>
            <a:xfrm>
              <a:off x="304800" y="2438400"/>
              <a:ext cx="7924800" cy="990600"/>
              <a:chOff x="304800" y="2438400"/>
              <a:chExt cx="7924800" cy="990600"/>
            </a:xfrm>
          </p:grpSpPr>
          <p:sp>
            <p:nvSpPr>
              <p:cNvPr id="15" name="Овал 3"/>
              <p:cNvSpPr/>
              <p:nvPr/>
            </p:nvSpPr>
            <p:spPr>
              <a:xfrm>
                <a:off x="304800" y="2438400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914400" y="2438400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2514600" y="2514600"/>
                <a:ext cx="914400" cy="9144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3124200" y="2514600"/>
                <a:ext cx="914400" cy="914400"/>
              </a:xfrm>
              <a:prstGeom prst="ellipse">
                <a:avLst/>
              </a:prstGeom>
              <a:solidFill>
                <a:srgbClr val="00206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4876800" y="2514600"/>
                <a:ext cx="914400" cy="91440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5638800" y="2514600"/>
                <a:ext cx="914400" cy="91440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7315200" y="2514600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2" name="Плюс 21"/>
              <p:cNvSpPr/>
              <p:nvPr/>
            </p:nvSpPr>
            <p:spPr>
              <a:xfrm>
                <a:off x="6705600" y="2743200"/>
                <a:ext cx="533400" cy="457200"/>
              </a:xfrm>
              <a:prstGeom prst="mathPlus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" name="Плюс 22"/>
              <p:cNvSpPr/>
              <p:nvPr/>
            </p:nvSpPr>
            <p:spPr>
              <a:xfrm>
                <a:off x="1905000" y="2743200"/>
                <a:ext cx="533400" cy="457200"/>
              </a:xfrm>
              <a:prstGeom prst="mathPlus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" name="Стрелка вправо 23"/>
              <p:cNvSpPr/>
              <p:nvPr/>
            </p:nvSpPr>
            <p:spPr>
              <a:xfrm>
                <a:off x="4191000" y="2743200"/>
                <a:ext cx="609600" cy="484188"/>
              </a:xfrm>
              <a:prstGeom prst="right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2908" y="0"/>
            <a:ext cx="9741374" cy="6858000"/>
          </a:xfrm>
          <a:prstGeom prst="rect">
            <a:avLst/>
          </a:prstGeom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1500174"/>
            <a:ext cx="685804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Составьте  уравнение реакции</a:t>
            </a: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643050"/>
            <a:ext cx="1643074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2714620"/>
            <a:ext cx="1714512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</a:rPr>
              <a:t>KOH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43174" y="3143248"/>
            <a:ext cx="178595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H</a:t>
            </a:r>
            <a:r>
              <a:rPr lang="en-US" sz="2800" b="1" dirty="0" smtClean="0">
                <a:solidFill>
                  <a:schemeClr val="tx1"/>
                </a:solidFill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</a:rPr>
              <a:t>SO</a:t>
            </a:r>
            <a:r>
              <a:rPr lang="en-US" sz="2800" b="1" dirty="0" smtClean="0">
                <a:solidFill>
                  <a:schemeClr val="tx1"/>
                </a:solidFill>
              </a:rPr>
              <a:t>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3214686"/>
            <a:ext cx="164307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K</a:t>
            </a:r>
            <a:r>
              <a:rPr lang="en-US" sz="2800" b="1" dirty="0" smtClean="0">
                <a:solidFill>
                  <a:schemeClr val="tx1"/>
                </a:solidFill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</a:rPr>
              <a:t>SO</a:t>
            </a:r>
            <a:r>
              <a:rPr lang="en-US" sz="2800" b="1" dirty="0" smtClean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72330" y="3214686"/>
            <a:ext cx="150019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</a:rPr>
              <a:t>H</a:t>
            </a:r>
            <a:r>
              <a:rPr lang="en-US" sz="2800" b="1" dirty="0" smtClean="0">
                <a:solidFill>
                  <a:schemeClr val="tx1"/>
                </a:solidFill>
              </a:rPr>
              <a:t>2</a:t>
            </a:r>
            <a:r>
              <a:rPr lang="en-US" sz="4400" b="1" dirty="0" smtClean="0">
                <a:solidFill>
                  <a:schemeClr val="tx1"/>
                </a:solidFill>
              </a:rPr>
              <a:t>O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4546" y="1857364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71934" y="1785926"/>
            <a:ext cx="42862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1785926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3214686"/>
            <a:ext cx="57150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+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57686" y="3214686"/>
            <a:ext cx="642942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=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43702" y="3214686"/>
            <a:ext cx="50006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+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34" y="4143380"/>
            <a:ext cx="835824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гидроксид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серная                    сульфат            вода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калия                   кислота                    калия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ck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285776"/>
            <a:ext cx="9241276" cy="6858000"/>
          </a:xfrm>
          <a:prstGeom prst="rect">
            <a:avLst/>
          </a:prstGeom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642918"/>
            <a:ext cx="6500858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              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   </a:t>
            </a:r>
            <a:r>
              <a:rPr lang="en-US" sz="4000" dirty="0" err="1" smtClean="0">
                <a:solidFill>
                  <a:schemeClr val="tx1"/>
                </a:solidFill>
              </a:rPr>
              <a:t>NaOH</a:t>
            </a:r>
            <a:r>
              <a:rPr lang="en-US" sz="4000" dirty="0" smtClean="0">
                <a:solidFill>
                  <a:schemeClr val="tx1"/>
                </a:solidFill>
              </a:rPr>
              <a:t> + </a:t>
            </a:r>
            <a:r>
              <a:rPr lang="en-US" sz="4000" dirty="0" err="1" smtClean="0">
                <a:solidFill>
                  <a:schemeClr val="tx1"/>
                </a:solidFill>
              </a:rPr>
              <a:t>HCl</a:t>
            </a:r>
            <a:r>
              <a:rPr lang="en-US" sz="4000" dirty="0" smtClean="0">
                <a:solidFill>
                  <a:schemeClr val="tx1"/>
                </a:solidFill>
              </a:rPr>
              <a:t> = </a:t>
            </a:r>
            <a:r>
              <a:rPr lang="en-US" sz="4000" dirty="0" err="1" smtClean="0">
                <a:solidFill>
                  <a:schemeClr val="tx1"/>
                </a:solidFill>
              </a:rPr>
              <a:t>NaCl</a:t>
            </a:r>
            <a:r>
              <a:rPr lang="en-US" sz="4000" dirty="0" smtClean="0">
                <a:solidFill>
                  <a:schemeClr val="tx1"/>
                </a:solidFill>
              </a:rPr>
              <a:t> + H</a:t>
            </a:r>
            <a:r>
              <a:rPr lang="en-US" sz="3200" dirty="0" smtClean="0">
                <a:solidFill>
                  <a:schemeClr val="tx1"/>
                </a:solidFill>
              </a:rPr>
              <a:t>2</a:t>
            </a:r>
            <a:r>
              <a:rPr lang="en-US" sz="4000" dirty="0" smtClean="0">
                <a:solidFill>
                  <a:schemeClr val="tx1"/>
                </a:solidFill>
              </a:rPr>
              <a:t>O</a:t>
            </a:r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</p:txBody>
      </p:sp>
      <p:pic>
        <p:nvPicPr>
          <p:cNvPr id="15" name="ch08_37_05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14480" y="1357298"/>
            <a:ext cx="5447148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378</Words>
  <Application>Microsoft Office PowerPoint</Application>
  <PresentationFormat>Экран (4:3)</PresentationFormat>
  <Paragraphs>102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1_Тема Office</vt:lpstr>
      <vt:lpstr>Слайд 1</vt:lpstr>
      <vt:lpstr>Слайд 2</vt:lpstr>
      <vt:lpstr>Слайд 3</vt:lpstr>
      <vt:lpstr>Повторение  </vt:lpstr>
      <vt:lpstr>Слайд 5</vt:lpstr>
      <vt:lpstr>Схема реакции обмена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Добрый день</dc:title>
  <dc:creator>Владимирова</dc:creator>
  <cp:lastModifiedBy>Владимирова</cp:lastModifiedBy>
  <cp:revision>73</cp:revision>
  <dcterms:created xsi:type="dcterms:W3CDTF">2009-03-15T15:25:08Z</dcterms:created>
  <dcterms:modified xsi:type="dcterms:W3CDTF">2009-03-20T03:58:12Z</dcterms:modified>
</cp:coreProperties>
</file>